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3" r:id="rId3"/>
    <p:sldId id="289" r:id="rId4"/>
    <p:sldId id="290" r:id="rId5"/>
    <p:sldId id="291" r:id="rId6"/>
    <p:sldId id="281" r:id="rId7"/>
    <p:sldId id="262" r:id="rId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1AF"/>
    <a:srgbClr val="0E56B5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68" autoAdjust="0"/>
  </p:normalViewPr>
  <p:slideViewPr>
    <p:cSldViewPr>
      <p:cViewPr varScale="1">
        <p:scale>
          <a:sx n="88" d="100"/>
          <a:sy n="88" d="100"/>
        </p:scale>
        <p:origin x="792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9B5A1-071A-4078-8857-7727CAC591DD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50675-DC3F-4783-B390-6E364EA65B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274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754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E6A2-921F-4197-A4E5-857E4C354F4F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90A5-22AB-4E55-B376-2A237AAF8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395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E6A2-921F-4197-A4E5-857E4C354F4F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90A5-22AB-4E55-B376-2A237AAF8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938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E6A2-921F-4197-A4E5-857E4C354F4F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90A5-22AB-4E55-B376-2A237AAF8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72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E6A2-921F-4197-A4E5-857E4C354F4F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90A5-22AB-4E55-B376-2A237AAF8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42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E6A2-921F-4197-A4E5-857E4C354F4F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90A5-22AB-4E55-B376-2A237AAF8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29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1321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AE6A2-921F-4197-A4E5-857E4C354F4F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490A5-22AB-4E55-B376-2A237AAF8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93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4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o-q.ru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477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87A7199-A314-4BC9-9F7E-7F9EF85BB04B}"/>
              </a:ext>
            </a:extLst>
          </p:cNvPr>
          <p:cNvSpPr/>
          <p:nvPr/>
        </p:nvSpPr>
        <p:spPr>
          <a:xfrm>
            <a:off x="251520" y="1059582"/>
            <a:ext cx="5560479" cy="63931"/>
          </a:xfrm>
          <a:prstGeom prst="rect">
            <a:avLst/>
          </a:prstGeom>
          <a:solidFill>
            <a:srgbClr val="006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E8B67B57-DC22-4911-9013-6CC887436166}"/>
              </a:ext>
            </a:extLst>
          </p:cNvPr>
          <p:cNvSpPr/>
          <p:nvPr/>
        </p:nvSpPr>
        <p:spPr>
          <a:xfrm>
            <a:off x="395536" y="1419622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61AF"/>
                </a:solidFill>
              </a:rPr>
              <a:t>МНОГОЭТАЖНЫЕ </a:t>
            </a:r>
          </a:p>
          <a:p>
            <a:r>
              <a:rPr lang="ru-RU" sz="4000" dirty="0">
                <a:solidFill>
                  <a:srgbClr val="0061AF"/>
                </a:solidFill>
              </a:rPr>
              <a:t>ЖИЛЫЕ КОМПЛЕКСЫ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18D57235-83F4-42FE-A7A2-1F5C9683C475}"/>
              </a:ext>
            </a:extLst>
          </p:cNvPr>
          <p:cNvSpPr/>
          <p:nvPr/>
        </p:nvSpPr>
        <p:spPr>
          <a:xfrm>
            <a:off x="5177743" y="4371950"/>
            <a:ext cx="3570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61AF"/>
                </a:solidFill>
              </a:rPr>
              <a:t>Спикер: </a:t>
            </a:r>
            <a:r>
              <a:rPr lang="ru-RU" i="1" dirty="0">
                <a:solidFill>
                  <a:srgbClr val="0061AF"/>
                </a:solidFill>
              </a:rPr>
              <a:t>Чучман Илья Михайлович</a:t>
            </a:r>
          </a:p>
        </p:txBody>
      </p:sp>
    </p:spTree>
    <p:extLst>
      <p:ext uri="{BB962C8B-B14F-4D97-AF65-F5344CB8AC3E}">
        <p14:creationId xmlns:p14="http://schemas.microsoft.com/office/powerpoint/2010/main" val="4069389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87A7199-A314-4BC9-9F7E-7F9EF85BB04B}"/>
              </a:ext>
            </a:extLst>
          </p:cNvPr>
          <p:cNvSpPr/>
          <p:nvPr/>
        </p:nvSpPr>
        <p:spPr>
          <a:xfrm>
            <a:off x="251520" y="1059582"/>
            <a:ext cx="5560479" cy="63931"/>
          </a:xfrm>
          <a:prstGeom prst="rect">
            <a:avLst/>
          </a:prstGeom>
          <a:solidFill>
            <a:srgbClr val="006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5620" y="525909"/>
            <a:ext cx="69366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61AF"/>
                </a:solidFill>
              </a:rPr>
              <a:t>ПРОБЛЕМАТИКА: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2994" y="1256319"/>
            <a:ext cx="8746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Действующее законодательство рассматривает недвижимые объекты, построенные в рамках единого жилого комплекса, в качестве самостоятельных.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5620" y="1908612"/>
            <a:ext cx="56869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E56B5"/>
                </a:solidFill>
              </a:rPr>
              <a:t>В результате </a:t>
            </a:r>
            <a:r>
              <a:rPr lang="ru-RU" sz="2000" dirty="0"/>
              <a:t>складывается ситуация, при которой:</a:t>
            </a:r>
          </a:p>
        </p:txBody>
      </p:sp>
      <p:pic>
        <p:nvPicPr>
          <p:cNvPr id="19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60" y="2324599"/>
            <a:ext cx="396000" cy="396000"/>
          </a:xfrm>
          <a:prstGeom prst="rect">
            <a:avLst/>
          </a:prstGeom>
        </p:spPr>
      </p:pic>
      <p:pic>
        <p:nvPicPr>
          <p:cNvPr id="20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00" y="3075806"/>
            <a:ext cx="396000" cy="396000"/>
          </a:xfrm>
          <a:prstGeom prst="rect">
            <a:avLst/>
          </a:prstGeom>
        </p:spPr>
      </p:pic>
      <p:pic>
        <p:nvPicPr>
          <p:cNvPr id="22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94" y="3797230"/>
            <a:ext cx="396000" cy="396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39963" y="2350968"/>
            <a:ext cx="819520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Многоквартирные дома, в рамках единого жилого комплекса, управляются разными управляющими организациями и (или) имеют разные способы управления;</a:t>
            </a:r>
            <a:endParaRPr lang="en-US" sz="1600" dirty="0"/>
          </a:p>
          <a:p>
            <a:endParaRPr lang="ru-RU" sz="1600" dirty="0"/>
          </a:p>
          <a:p>
            <a:r>
              <a:rPr lang="ru-RU" sz="1600" dirty="0"/>
              <a:t>Собственники помещений в многоквартирных домах устанавливают отличающиеся размеры платы за содержание жилого помещения;</a:t>
            </a:r>
            <a:endParaRPr lang="en-US" sz="1600" dirty="0"/>
          </a:p>
          <a:p>
            <a:endParaRPr lang="ru-RU" sz="1600" dirty="0"/>
          </a:p>
          <a:p>
            <a:r>
              <a:rPr lang="ru-RU" sz="1600" dirty="0"/>
              <a:t>Возникают правовые конфликты, связанные с порядком владения и пользования общим имуществом жилого комплекса;</a:t>
            </a:r>
          </a:p>
          <a:p>
            <a:endParaRPr lang="ru-RU" sz="1600" dirty="0"/>
          </a:p>
          <a:p>
            <a:r>
              <a:rPr lang="ru-RU" sz="1600" dirty="0"/>
              <a:t>Создаются коллизии при определении объемов потребляемых коммунальных ресурсов.</a:t>
            </a:r>
          </a:p>
          <a:p>
            <a:endParaRPr lang="ru-RU" sz="1600" dirty="0"/>
          </a:p>
        </p:txBody>
      </p:sp>
      <p:pic>
        <p:nvPicPr>
          <p:cNvPr id="13" name="Объект 3">
            <a:extLst>
              <a:ext uri="{FF2B5EF4-FFF2-40B4-BE49-F238E27FC236}">
                <a16:creationId xmlns:a16="http://schemas.microsoft.com/office/drawing/2014/main" xmlns="" id="{B34E5FFB-C220-4711-ADB4-48DFDBD32B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62" y="4502558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29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87A7199-A314-4BC9-9F7E-7F9EF85BB04B}"/>
              </a:ext>
            </a:extLst>
          </p:cNvPr>
          <p:cNvSpPr/>
          <p:nvPr/>
        </p:nvSpPr>
        <p:spPr>
          <a:xfrm>
            <a:off x="251520" y="1059582"/>
            <a:ext cx="5560479" cy="63931"/>
          </a:xfrm>
          <a:prstGeom prst="rect">
            <a:avLst/>
          </a:prstGeom>
          <a:solidFill>
            <a:srgbClr val="006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5620" y="525909"/>
            <a:ext cx="69366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61AF"/>
                </a:solidFill>
              </a:rPr>
              <a:t>КОНЦЕПЦИИ: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17330" y="1748444"/>
            <a:ext cx="819520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Рассмотрение всех объектов, входящих в многоэтажный жилой комплекс, в качестве единого многоквартирного дома;</a:t>
            </a:r>
          </a:p>
          <a:p>
            <a:pPr marL="342900" indent="-342900">
              <a:buAutoNum type="arabicParenR"/>
            </a:pPr>
            <a:endParaRPr lang="ru-RU" sz="2000" dirty="0"/>
          </a:p>
          <a:p>
            <a:r>
              <a:rPr lang="ru-RU" sz="2000" dirty="0"/>
              <a:t>Выделение института общего имущества собственников помещений жилого комплекса при самостоятельном правовом положении общего имущества собственников помещений в многоквартирном доме.</a:t>
            </a:r>
          </a:p>
          <a:p>
            <a:endParaRPr lang="ru-RU" sz="1600" dirty="0"/>
          </a:p>
          <a:p>
            <a:endParaRPr lang="ru-RU" sz="16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9E6A73D-D215-4E7D-9463-841EED72F97E}"/>
              </a:ext>
            </a:extLst>
          </p:cNvPr>
          <p:cNvSpPr/>
          <p:nvPr/>
        </p:nvSpPr>
        <p:spPr>
          <a:xfrm>
            <a:off x="216034" y="1717674"/>
            <a:ext cx="5874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solidFill>
                  <a:srgbClr val="0061A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930B771-0BB4-4FBC-977D-1D0859B829B8}"/>
              </a:ext>
            </a:extLst>
          </p:cNvPr>
          <p:cNvSpPr txBox="1"/>
          <p:nvPr/>
        </p:nvSpPr>
        <p:spPr>
          <a:xfrm>
            <a:off x="309800" y="2615497"/>
            <a:ext cx="493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61AF"/>
                </a:solidFill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1550042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87A7199-A314-4BC9-9F7E-7F9EF85BB04B}"/>
              </a:ext>
            </a:extLst>
          </p:cNvPr>
          <p:cNvSpPr/>
          <p:nvPr/>
        </p:nvSpPr>
        <p:spPr>
          <a:xfrm>
            <a:off x="251520" y="1059582"/>
            <a:ext cx="5560479" cy="63931"/>
          </a:xfrm>
          <a:prstGeom prst="rect">
            <a:avLst/>
          </a:prstGeom>
          <a:solidFill>
            <a:srgbClr val="006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5620" y="525909"/>
            <a:ext cx="69366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61AF"/>
                </a:solidFill>
              </a:rPr>
              <a:t>МНЕНИЕ:</a:t>
            </a:r>
          </a:p>
        </p:txBody>
      </p:sp>
      <p:pic>
        <p:nvPicPr>
          <p:cNvPr id="19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62" y="1419622"/>
            <a:ext cx="396000" cy="396000"/>
          </a:xfrm>
          <a:prstGeom prst="rect">
            <a:avLst/>
          </a:prstGeom>
        </p:spPr>
      </p:pic>
      <p:pic>
        <p:nvPicPr>
          <p:cNvPr id="20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62" y="2255762"/>
            <a:ext cx="396000" cy="396000"/>
          </a:xfrm>
          <a:prstGeom prst="rect">
            <a:avLst/>
          </a:prstGeom>
        </p:spPr>
      </p:pic>
      <p:pic>
        <p:nvPicPr>
          <p:cNvPr id="22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62" y="3066461"/>
            <a:ext cx="396000" cy="396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00652" y="1419622"/>
            <a:ext cx="819520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Многоэтажный жилой комплекс необходимо рассматривать в качестве единого многоквартирного дома;</a:t>
            </a:r>
          </a:p>
          <a:p>
            <a:pPr marL="342900" indent="-342900">
              <a:buAutoNum type="arabicParenR"/>
            </a:pPr>
            <a:endParaRPr lang="ru-RU" dirty="0"/>
          </a:p>
          <a:p>
            <a:r>
              <a:rPr lang="ru-RU" dirty="0"/>
              <a:t>Необходима оговорка о том, что деятельность по управлению многоэтажным жилым комплексом осуществляет одна управляющая организация;</a:t>
            </a:r>
          </a:p>
          <a:p>
            <a:pPr marL="342900" indent="-342900">
              <a:buAutoNum type="arabicParenR" startAt="2"/>
            </a:pPr>
            <a:endParaRPr lang="ru-RU" dirty="0"/>
          </a:p>
          <a:p>
            <a:r>
              <a:rPr lang="ru-RU" dirty="0"/>
              <a:t>Размер платы за жилое помещение определяется на общем собрании собственников помещений в жилом комплексе и может быть дифференцирован в зависимости от степени благоустройства и конструктивных особенностей объектов, входящих в состав многоэтажного жилого комплекса.</a:t>
            </a:r>
          </a:p>
          <a:p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3439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07504" y="517574"/>
            <a:ext cx="1550424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61A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 спикере</a:t>
            </a:r>
            <a:endParaRPr lang="ru-RU" sz="2400" dirty="0">
              <a:solidFill>
                <a:srgbClr val="0061A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87A7199-A314-4BC9-9F7E-7F9EF85BB04B}"/>
              </a:ext>
            </a:extLst>
          </p:cNvPr>
          <p:cNvSpPr/>
          <p:nvPr/>
        </p:nvSpPr>
        <p:spPr>
          <a:xfrm>
            <a:off x="251520" y="987574"/>
            <a:ext cx="5560479" cy="63931"/>
          </a:xfrm>
          <a:prstGeom prst="rect">
            <a:avLst/>
          </a:prstGeom>
          <a:solidFill>
            <a:srgbClr val="006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21505"/>
            <a:ext cx="1785622" cy="22941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63775" y="177966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Чучман Илья Михайлович</a:t>
            </a:r>
          </a:p>
          <a:p>
            <a:r>
              <a:rPr lang="ru-RU" dirty="0" smtClean="0"/>
              <a:t>Руководитель Правового управления ГК «Пик-комфорт»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3775" y="266860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+7(499)700-98-19</a:t>
            </a:r>
            <a:endParaRPr lang="ru-RU" dirty="0"/>
          </a:p>
          <a:p>
            <a:r>
              <a:rPr lang="en-US" dirty="0">
                <a:hlinkClick r:id="rId3"/>
              </a:rPr>
              <a:t>info@neo-q.ru</a:t>
            </a:r>
            <a:endParaRPr lang="ru-RU" dirty="0"/>
          </a:p>
          <a:p>
            <a:r>
              <a:rPr lang="en-US" dirty="0"/>
              <a:t>neo-q.ru</a:t>
            </a:r>
            <a:r>
              <a:rPr lang="ru-RU" dirty="0"/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448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350785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</a:rPr>
              <a:t>neo-q.ru</a:t>
            </a:r>
            <a:endParaRPr lang="ru-RU" sz="2800" dirty="0">
              <a:solidFill>
                <a:schemeClr val="bg1"/>
              </a:solidFill>
            </a:endParaRPr>
          </a:p>
          <a:p>
            <a:pPr algn="r"/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    </a:t>
            </a:r>
            <a:r>
              <a:rPr lang="en-US" sz="2800" dirty="0">
                <a:solidFill>
                  <a:schemeClr val="bg1"/>
                </a:solidFill>
              </a:rPr>
              <a:t>info@neo-q.ru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</a:rPr>
              <a:t>+7(499)700-98-19</a:t>
            </a:r>
          </a:p>
        </p:txBody>
      </p:sp>
    </p:spTree>
    <p:extLst>
      <p:ext uri="{BB962C8B-B14F-4D97-AF65-F5344CB8AC3E}">
        <p14:creationId xmlns:p14="http://schemas.microsoft.com/office/powerpoint/2010/main" val="3132852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223</Words>
  <Application>Microsoft Office PowerPoint</Application>
  <PresentationFormat>Экран (16:9)</PresentationFormat>
  <Paragraphs>34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Лабунская</dc:creator>
  <cp:lastModifiedBy>Пользователь Windows</cp:lastModifiedBy>
  <cp:revision>58</cp:revision>
  <dcterms:created xsi:type="dcterms:W3CDTF">2023-02-16T08:56:53Z</dcterms:created>
  <dcterms:modified xsi:type="dcterms:W3CDTF">2023-07-03T13:11:40Z</dcterms:modified>
</cp:coreProperties>
</file>